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039036-E77E-4577-A4D2-50A5A1D59320}" v="2" dt="2020-04-23T11:21:10.260"/>
    <p1510:client id="{224B251E-1184-45AF-9919-69B815125706}" v="5" dt="2020-04-23T18:47:27.531"/>
    <p1510:client id="{0534EAF5-3001-4B5B-811B-53B10F04907E}" v="1" dt="2020-04-23T12:55:17.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09" autoAdjust="0"/>
    <p:restoredTop sz="94660"/>
  </p:normalViewPr>
  <p:slideViewPr>
    <p:cSldViewPr snapToGrid="0">
      <p:cViewPr varScale="1">
        <p:scale>
          <a:sx n="110" d="100"/>
          <a:sy n="110" d="100"/>
        </p:scale>
        <p:origin x="2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4/24/20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40763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53746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4/24/20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45534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4453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4/24/20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962365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4/24/20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78392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4/24/20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97540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702373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0233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39736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4/24/20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63181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4/24/20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4405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4/24/20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45476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4/24/20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06863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4/24/20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26787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36296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4/24/20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45896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4/24/20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80753946"/>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teleskola.mt/" TargetMode="External"/><Relationship Id="rId2" Type="http://schemas.openxmlformats.org/officeDocument/2006/relationships/hyperlink" Target="http://www.curriculum.gov.mt/"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100508"/>
            <a:ext cx="10410825" cy="3015620"/>
          </a:xfrm>
        </p:spPr>
        <p:txBody>
          <a:bodyPr>
            <a:noAutofit/>
          </a:bodyPr>
          <a:lstStyle/>
          <a:p>
            <a:pPr lvl="0" algn="ctr">
              <a:spcBef>
                <a:spcPts val="1000"/>
              </a:spcBef>
            </a:pPr>
            <a:br>
              <a:rPr lang="en-GB" sz="6600" b="1" dirty="0"/>
            </a:br>
            <a:br>
              <a:rPr lang="en-GB" sz="6600" b="1" dirty="0"/>
            </a:br>
            <a:br>
              <a:rPr lang="en-GB" sz="6600" b="1" dirty="0"/>
            </a:br>
            <a:br>
              <a:rPr lang="en-GB" sz="6600" b="1" dirty="0"/>
            </a:br>
            <a:br>
              <a:rPr lang="en-GB" sz="6600" b="1" dirty="0"/>
            </a:br>
            <a:br>
              <a:rPr lang="en-GB" sz="6600" b="1" dirty="0"/>
            </a:br>
            <a:br>
              <a:rPr lang="en-GB" sz="6600" b="1" dirty="0"/>
            </a:br>
            <a:r>
              <a:rPr lang="en-GB" sz="6600" b="1" dirty="0"/>
              <a:t>Online Teaching</a:t>
            </a:r>
            <a:br>
              <a:rPr lang="en-GB" sz="6600" b="1" dirty="0"/>
            </a:br>
            <a:br>
              <a:rPr lang="en-GB" cap="none" dirty="0">
                <a:solidFill>
                  <a:prstClr val="white"/>
                </a:solidFill>
                <a:ea typeface="+mn-ea"/>
                <a:cs typeface="+mn-cs"/>
              </a:rPr>
            </a:br>
            <a:endParaRPr lang="en-GB" sz="6600" b="1" dirty="0"/>
          </a:p>
        </p:txBody>
      </p:sp>
      <p:sp>
        <p:nvSpPr>
          <p:cNvPr id="3" name="Subtitle 2"/>
          <p:cNvSpPr>
            <a:spLocks noGrp="1"/>
          </p:cNvSpPr>
          <p:nvPr>
            <p:ph type="body" sz="half" idx="2"/>
          </p:nvPr>
        </p:nvSpPr>
        <p:spPr>
          <a:xfrm>
            <a:off x="419100" y="4962523"/>
            <a:ext cx="11087100" cy="1334759"/>
          </a:xfrm>
        </p:spPr>
        <p:txBody>
          <a:bodyPr>
            <a:normAutofit/>
          </a:bodyPr>
          <a:lstStyle/>
          <a:p>
            <a:pPr algn="ctr"/>
            <a:r>
              <a:rPr lang="en-GB" sz="3200" dirty="0"/>
              <a:t>Information to Parents and Guardians</a:t>
            </a:r>
          </a:p>
          <a:p>
            <a:pPr algn="ctr"/>
            <a:r>
              <a:rPr lang="en-GB" sz="2400" dirty="0">
                <a:solidFill>
                  <a:prstClr val="white"/>
                </a:solidFill>
                <a:ea typeface="+mj-ea"/>
                <a:cs typeface="+mj-cs"/>
              </a:rPr>
              <a:t>COVID 19 situation</a:t>
            </a:r>
            <a:endParaRPr lang="en-GB" sz="2400" dirty="0"/>
          </a:p>
          <a:p>
            <a:pPr algn="ctr"/>
            <a:endParaRPr lang="en-GB" sz="3200" dirty="0"/>
          </a:p>
        </p:txBody>
      </p:sp>
      <p:sp>
        <p:nvSpPr>
          <p:cNvPr id="4" name="Rectangle 3"/>
          <p:cNvSpPr>
            <a:spLocks noChangeArrowheads="1"/>
          </p:cNvSpPr>
          <p:nvPr/>
        </p:nvSpPr>
        <p:spPr bwMode="auto">
          <a:xfrm>
            <a:off x="685800" y="65129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Title 1"/>
          <p:cNvSpPr txBox="1">
            <a:spLocks/>
          </p:cNvSpPr>
          <p:nvPr/>
        </p:nvSpPr>
        <p:spPr>
          <a:xfrm>
            <a:off x="2057400" y="1524000"/>
            <a:ext cx="9448800" cy="157650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endParaRPr lang="en-GB" dirty="0"/>
          </a:p>
        </p:txBody>
      </p:sp>
      <p:sp>
        <p:nvSpPr>
          <p:cNvPr id="10" name="Title 1"/>
          <p:cNvSpPr txBox="1">
            <a:spLocks/>
          </p:cNvSpPr>
          <p:nvPr/>
        </p:nvSpPr>
        <p:spPr>
          <a:xfrm>
            <a:off x="1368136" y="1275080"/>
            <a:ext cx="9448800" cy="1825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endParaRPr lang="en-GB" dirty="0"/>
          </a:p>
          <a:p>
            <a:pPr algn="ctr"/>
            <a:endParaRPr lang="en-GB" dirty="0"/>
          </a:p>
        </p:txBody>
      </p:sp>
      <p:sp>
        <p:nvSpPr>
          <p:cNvPr id="15" name="Rectangle 14"/>
          <p:cNvSpPr/>
          <p:nvPr/>
        </p:nvSpPr>
        <p:spPr>
          <a:xfrm>
            <a:off x="1876425" y="1408631"/>
            <a:ext cx="8058150" cy="1138773"/>
          </a:xfrm>
          <a:prstGeom prst="rect">
            <a:avLst/>
          </a:prstGeom>
        </p:spPr>
        <p:txBody>
          <a:bodyPr wrap="square">
            <a:spAutoFit/>
          </a:bodyPr>
          <a:lstStyle/>
          <a:p>
            <a:pPr algn="r"/>
            <a:r>
              <a:rPr lang="en-GB" b="1" dirty="0"/>
              <a:t>St Nicholas College</a:t>
            </a:r>
          </a:p>
          <a:p>
            <a:pPr algn="r"/>
            <a:endParaRPr lang="en-GB" sz="400" b="1" dirty="0"/>
          </a:p>
          <a:p>
            <a:pPr algn="r"/>
            <a:r>
              <a:rPr lang="en-GB" sz="1400" dirty="0" err="1"/>
              <a:t>Crescat</a:t>
            </a:r>
            <a:r>
              <a:rPr lang="en-GB" sz="1400" dirty="0"/>
              <a:t> </a:t>
            </a:r>
            <a:r>
              <a:rPr lang="en-GB" sz="1400" dirty="0" err="1"/>
              <a:t>ut</a:t>
            </a:r>
            <a:r>
              <a:rPr lang="en-GB" sz="1400" dirty="0"/>
              <a:t> </a:t>
            </a:r>
            <a:r>
              <a:rPr lang="en-GB" sz="1400" dirty="0" err="1"/>
              <a:t>Floreat</a:t>
            </a:r>
            <a:endParaRPr lang="en-GB" sz="1400" dirty="0"/>
          </a:p>
          <a:p>
            <a:pPr algn="r"/>
            <a:endParaRPr lang="en-GB" sz="900" dirty="0"/>
          </a:p>
          <a:p>
            <a:pPr algn="r"/>
            <a:r>
              <a:rPr lang="en-GB" sz="1050" dirty="0"/>
              <a:t>Attard Primary ● </a:t>
            </a:r>
            <a:r>
              <a:rPr lang="en-GB" sz="1050" dirty="0" err="1"/>
              <a:t>Baħrija</a:t>
            </a:r>
            <a:r>
              <a:rPr lang="en-GB" sz="1050" dirty="0"/>
              <a:t> Primary ●</a:t>
            </a:r>
            <a:r>
              <a:rPr lang="en-GB" sz="1050" dirty="0" err="1"/>
              <a:t>Dingli</a:t>
            </a:r>
            <a:r>
              <a:rPr lang="en-GB" sz="1050" dirty="0"/>
              <a:t> Primary ● </a:t>
            </a:r>
            <a:r>
              <a:rPr lang="en-GB" sz="1050" dirty="0" err="1"/>
              <a:t>Mġarr</a:t>
            </a:r>
            <a:r>
              <a:rPr lang="en-GB" sz="1050" dirty="0"/>
              <a:t> Primary ● </a:t>
            </a:r>
            <a:r>
              <a:rPr lang="en-GB" sz="1050" dirty="0" err="1"/>
              <a:t>Mtarfa</a:t>
            </a:r>
            <a:r>
              <a:rPr lang="en-GB" sz="1050" dirty="0"/>
              <a:t> Primary ● Rabat Primary</a:t>
            </a:r>
          </a:p>
          <a:p>
            <a:pPr algn="r"/>
            <a:r>
              <a:rPr lang="en-GB" sz="1050" dirty="0"/>
              <a:t>● Rabat Middle School ● </a:t>
            </a:r>
            <a:r>
              <a:rPr lang="en-GB" sz="1050" dirty="0" err="1"/>
              <a:t>Dingli</a:t>
            </a:r>
            <a:r>
              <a:rPr lang="en-GB" sz="1050" dirty="0"/>
              <a:t> Secondary School</a:t>
            </a:r>
          </a:p>
        </p:txBody>
      </p:sp>
      <p:pic>
        <p:nvPicPr>
          <p:cNvPr id="16" name="Picture Placeholder 15">
            <a:extLst>
              <a:ext uri="{FF2B5EF4-FFF2-40B4-BE49-F238E27FC236}">
                <a16:creationId xmlns:a16="http://schemas.microsoft.com/office/drawing/2014/main" id="{F75CBF01-1A24-AE40-B0C3-DF150B249BB1}"/>
              </a:ext>
            </a:extLst>
          </p:cNvPr>
          <p:cNvPicPr>
            <a:picLocks noGrp="1" noChangeAspect="1"/>
          </p:cNvPicPr>
          <p:nvPr>
            <p:ph type="pic" idx="1"/>
          </p:nvPr>
        </p:nvPicPr>
        <p:blipFill>
          <a:blip r:embed="rId2"/>
          <a:srcRect l="16667" r="16667"/>
          <a:stretch>
            <a:fillRect/>
          </a:stretch>
        </p:blipFill>
        <p:spPr>
          <a:xfrm>
            <a:off x="10120732" y="1072621"/>
            <a:ext cx="1566443" cy="1933761"/>
          </a:xfrm>
        </p:spPr>
      </p:pic>
    </p:spTree>
    <p:extLst>
      <p:ext uri="{BB962C8B-B14F-4D97-AF65-F5344CB8AC3E}">
        <p14:creationId xmlns:p14="http://schemas.microsoft.com/office/powerpoint/2010/main" val="1155323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1024" y="2508772"/>
            <a:ext cx="10403457" cy="2565959"/>
          </a:xfrm>
          <a:prstGeom prst="rect">
            <a:avLst/>
          </a:prstGeom>
        </p:spPr>
        <p:txBody>
          <a:bodyPr wrap="square">
            <a:spAutoFit/>
          </a:bodyPr>
          <a:lstStyle/>
          <a:p>
            <a:pPr algn="just">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Following the decision to extend the closure of schools till the end of the present scholastic year, the Working Group set up by the Ministry for Education and Employment has continued working to strengthen methods of online teaching during the third term of this scholastic year as well as to explore the impact of the present situation on the curriculum.  </a:t>
            </a:r>
          </a:p>
          <a:p>
            <a:pPr>
              <a:lnSpc>
                <a:spcPct val="107000"/>
              </a:lnSpc>
              <a:spcAft>
                <a:spcPts val="800"/>
              </a:spcAft>
            </a:pP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15270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Rectangle 1"/>
          <p:cNvSpPr/>
          <p:nvPr/>
        </p:nvSpPr>
        <p:spPr>
          <a:xfrm>
            <a:off x="313508" y="1006362"/>
            <a:ext cx="11221398" cy="2738250"/>
          </a:xfrm>
          <a:prstGeom prst="rect">
            <a:avLst/>
          </a:prstGeom>
        </p:spPr>
        <p:txBody>
          <a:bodyPr wrap="square">
            <a:spAutoFit/>
          </a:bodyPr>
          <a:lstStyle/>
          <a:p>
            <a:pPr algn="just">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The following points have been agreed upon: </a:t>
            </a:r>
          </a:p>
          <a:p>
            <a:pPr marL="514350" indent="-514350" algn="just">
              <a:lnSpc>
                <a:spcPct val="107000"/>
              </a:lnSpc>
              <a:spcAft>
                <a:spcPts val="800"/>
              </a:spcAft>
              <a:buAutoNum type="arabicPeriod"/>
            </a:pPr>
            <a:r>
              <a:rPr lang="en-GB" sz="3200"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Online teaching </a:t>
            </a:r>
            <a:r>
              <a:rPr lang="en-GB" sz="2400" dirty="0">
                <a:latin typeface="Calibri" panose="020F0502020204030204" pitchFamily="34" charset="0"/>
                <a:ea typeface="Calibri" panose="020F0502020204030204" pitchFamily="34" charset="0"/>
                <a:cs typeface="Times New Roman" panose="02020603050405020304" pitchFamily="18" charset="0"/>
              </a:rPr>
              <a:t>is to continue for all years until the end of the present scholastic year, according to the guidelines issued to date and which will continue to be issued by the Working Group. </a:t>
            </a:r>
          </a:p>
          <a:p>
            <a:pPr marL="457200" indent="-457200">
              <a:lnSpc>
                <a:spcPct val="107000"/>
              </a:lnSpc>
              <a:spcAft>
                <a:spcPts val="800"/>
              </a:spcAft>
              <a:buAutoNum type="arabicPeriod"/>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Online Teach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04422" y="2895429"/>
            <a:ext cx="5630484" cy="3167148"/>
          </a:xfrm>
          <a:prstGeom prst="rect">
            <a:avLst/>
          </a:prstGeom>
          <a:ln>
            <a:noFill/>
          </a:ln>
          <a:effectLst>
            <a:outerShdw blurRad="127000" dist="190500" dir="8100000" algn="tr" rotWithShape="0">
              <a:srgbClr val="000000">
                <a:alpha val="40000"/>
              </a:srgbClr>
            </a:outerShdw>
          </a:effectLst>
          <a:scene3d>
            <a:camera prst="orthographicFront"/>
            <a:lightRig rig="flood" dir="t">
              <a:rot lat="0" lon="0" rev="8100000"/>
            </a:lightRig>
          </a:scene3d>
          <a:sp3d prstMaterial="plastic">
            <a:bevelT w="508000" h="50800" prst="cross"/>
            <a:contourClr>
              <a:srgbClr val="969696"/>
            </a:contourClr>
          </a:sp3d>
        </p:spPr>
      </p:pic>
      <p:sp>
        <p:nvSpPr>
          <p:cNvPr id="4" name="Rectangle 3"/>
          <p:cNvSpPr/>
          <p:nvPr/>
        </p:nvSpPr>
        <p:spPr>
          <a:xfrm>
            <a:off x="471824" y="3837225"/>
            <a:ext cx="4252960" cy="1673022"/>
          </a:xfrm>
          <a:prstGeom prst="rect">
            <a:avLst/>
          </a:prstGeom>
        </p:spPr>
        <p:txBody>
          <a:bodyPr wrap="square">
            <a:spAutoFit/>
          </a:bodyPr>
          <a:lstStyle/>
          <a:p>
            <a:pPr algn="just">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The video clip explains the broad meaning of online teaching and the various ways in which it can be implemented.</a:t>
            </a:r>
          </a:p>
        </p:txBody>
      </p:sp>
    </p:spTree>
    <p:extLst>
      <p:ext uri="{BB962C8B-B14F-4D97-AF65-F5344CB8AC3E}">
        <p14:creationId xmlns:p14="http://schemas.microsoft.com/office/powerpoint/2010/main" val="14144030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remove"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537" y="1741663"/>
            <a:ext cx="5651576" cy="5116337"/>
          </a:xfrm>
          <a:prstGeom prst="rect">
            <a:avLst/>
          </a:prstGeom>
        </p:spPr>
        <p:txBody>
          <a:bodyPr wrap="square">
            <a:spAutoFit/>
          </a:bodyPr>
          <a:lstStyle/>
          <a:p>
            <a:pPr algn="just">
              <a:lnSpc>
                <a:spcPct val="107000"/>
              </a:lnSpc>
              <a:spcAft>
                <a:spcPts val="800"/>
              </a:spcAft>
            </a:pPr>
            <a:r>
              <a:rPr lang="en-GB" sz="2400"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2. </a:t>
            </a:r>
            <a:r>
              <a:rPr lang="en-GB" sz="2400" dirty="0">
                <a:latin typeface="Calibri" panose="020F0502020204030204" pitchFamily="34" charset="0"/>
                <a:ea typeface="Calibri" panose="020F0502020204030204" pitchFamily="34" charset="0"/>
                <a:cs typeface="Times New Roman" panose="02020603050405020304" pitchFamily="18" charset="0"/>
              </a:rPr>
              <a:t>All educators are expected to communicate with all their students to provide an educational service. </a:t>
            </a: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Educators may use their own discretion over the use of the preferred online platform to reach students. </a:t>
            </a:r>
            <a:r>
              <a:rPr lang="en-GB" sz="24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Some examples of platforms are Microsoft Teams, Zoom, Class </a:t>
            </a:r>
            <a:r>
              <a:rPr lang="en-GB" sz="2400" dirty="0" err="1">
                <a:latin typeface="Calibri" panose="020F0502020204030204" pitchFamily="34" charset="0"/>
                <a:ea typeface="Calibri" panose="020F0502020204030204" pitchFamily="34" charset="0"/>
                <a:cs typeface="Times New Roman" panose="02020603050405020304" pitchFamily="18" charset="0"/>
              </a:rPr>
              <a:t>DoJo</a:t>
            </a: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400" dirty="0" err="1">
                <a:latin typeface="Calibri" panose="020F0502020204030204" pitchFamily="34" charset="0"/>
                <a:ea typeface="Calibri" panose="020F0502020204030204" pitchFamily="34" charset="0"/>
                <a:cs typeface="Times New Roman" panose="02020603050405020304" pitchFamily="18" charset="0"/>
              </a:rPr>
              <a:t>Padlet</a:t>
            </a: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400" dirty="0" err="1">
                <a:latin typeface="Calibri" panose="020F0502020204030204" pitchFamily="34" charset="0"/>
                <a:ea typeface="Calibri" panose="020F0502020204030204" pitchFamily="34" charset="0"/>
                <a:cs typeface="Times New Roman" panose="02020603050405020304" pitchFamily="18" charset="0"/>
              </a:rPr>
              <a:t>ilearn</a:t>
            </a: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400" dirty="0" err="1">
                <a:latin typeface="Calibri" panose="020F0502020204030204" pitchFamily="34" charset="0"/>
                <a:ea typeface="Calibri" panose="020F0502020204030204" pitchFamily="34" charset="0"/>
                <a:cs typeface="Times New Roman" panose="02020603050405020304" pitchFamily="18" charset="0"/>
              </a:rPr>
              <a:t>MySchool</a:t>
            </a:r>
            <a:r>
              <a:rPr lang="en-GB" sz="2400" dirty="0">
                <a:latin typeface="Calibri" panose="020F0502020204030204" pitchFamily="34" charset="0"/>
                <a:ea typeface="Calibri" panose="020F0502020204030204" pitchFamily="34" charset="0"/>
                <a:cs typeface="Times New Roman" panose="02020603050405020304" pitchFamily="18" charset="0"/>
              </a:rPr>
              <a:t>, WordPress and Skype. </a:t>
            </a:r>
          </a:p>
          <a:p>
            <a:r>
              <a:rPr lang="en-GB" sz="2400" dirty="0"/>
              <a:t> </a:t>
            </a:r>
          </a:p>
          <a:p>
            <a:pPr>
              <a:lnSpc>
                <a:spcPct val="107000"/>
              </a:lnSpc>
              <a:spcAft>
                <a:spcPts val="800"/>
              </a:spcAft>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8" name="Group 17"/>
          <p:cNvGrpSpPr/>
          <p:nvPr/>
        </p:nvGrpSpPr>
        <p:grpSpPr>
          <a:xfrm>
            <a:off x="6696083" y="1069446"/>
            <a:ext cx="5193199" cy="4902424"/>
            <a:chOff x="6779210" y="454305"/>
            <a:chExt cx="5193199" cy="4902424"/>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210" y="454305"/>
              <a:ext cx="3304127" cy="168249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9210" y="3936201"/>
              <a:ext cx="2002040" cy="142052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43659" y="3916834"/>
              <a:ext cx="1428750" cy="14287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9913" y="454305"/>
              <a:ext cx="1682496" cy="1682496"/>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9211" y="2370725"/>
              <a:ext cx="1775402" cy="1422045"/>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39901" y="2280232"/>
              <a:ext cx="3232508" cy="1512538"/>
            </a:xfrm>
            <a:prstGeom prst="rect">
              <a:avLst/>
            </a:prstGeom>
          </p:spPr>
        </p:pic>
        <p:pic>
          <p:nvPicPr>
            <p:cNvPr id="12" name="Picture 11" descr="C:\Users\PRIPC032\AppData\Local\Microsoft\Windows\INetCache\Content.MSO\88A9DBB7.tmp"/>
            <p:cNvPicPr/>
            <p:nvPr/>
          </p:nvPicPr>
          <p:blipFill rotWithShape="1">
            <a:blip r:embed="rId8">
              <a:extLst>
                <a:ext uri="{28A0092B-C50C-407E-A947-70E740481C1C}">
                  <a14:useLocalDpi xmlns:a14="http://schemas.microsoft.com/office/drawing/2010/main" val="0"/>
                </a:ext>
              </a:extLst>
            </a:blip>
            <a:srcRect b="8303"/>
            <a:stretch/>
          </p:blipFill>
          <p:spPr bwMode="auto">
            <a:xfrm>
              <a:off x="8889577" y="3885382"/>
              <a:ext cx="1545754" cy="1460202"/>
            </a:xfrm>
            <a:prstGeom prst="rect">
              <a:avLst/>
            </a:prstGeom>
            <a:noFill/>
            <a:ln>
              <a:noFill/>
            </a:ln>
          </p:spPr>
        </p:pic>
      </p:grpSp>
    </p:spTree>
    <p:extLst>
      <p:ext uri="{BB962C8B-B14F-4D97-AF65-F5344CB8AC3E}">
        <p14:creationId xmlns:p14="http://schemas.microsoft.com/office/powerpoint/2010/main" val="2008213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4850" y="797689"/>
            <a:ext cx="10629900" cy="6001643"/>
          </a:xfrm>
          <a:prstGeom prst="rect">
            <a:avLst/>
          </a:prstGeom>
        </p:spPr>
        <p:txBody>
          <a:bodyPr wrap="square">
            <a:spAutoFit/>
          </a:bodyPr>
          <a:lstStyle/>
          <a:p>
            <a:pPr algn="just"/>
            <a:r>
              <a:rPr lang="en-GB" sz="2400" b="1" dirty="0">
                <a:solidFill>
                  <a:schemeClr val="accent2"/>
                </a:solidFill>
                <a:latin typeface="Calibri" panose="020F0502020204030204" pitchFamily="34" charset="0"/>
                <a:cs typeface="Calibri" panose="020F0502020204030204" pitchFamily="34" charset="0"/>
              </a:rPr>
              <a:t>3. </a:t>
            </a:r>
            <a:r>
              <a:rPr lang="en-GB" sz="2400" dirty="0">
                <a:latin typeface="Calibri" panose="020F0502020204030204" pitchFamily="34" charset="0"/>
                <a:cs typeface="Calibri" panose="020F0502020204030204" pitchFamily="34" charset="0"/>
              </a:rPr>
              <a:t>Whereas a level of contact and service is to be expected by all professionals, </a:t>
            </a:r>
            <a:r>
              <a:rPr lang="en-GB" sz="2400" dirty="0">
                <a:solidFill>
                  <a:schemeClr val="accent2"/>
                </a:solidFill>
                <a:latin typeface="Calibri" panose="020F0502020204030204" pitchFamily="34" charset="0"/>
                <a:cs typeface="Calibri" panose="020F0502020204030204" pitchFamily="34" charset="0"/>
              </a:rPr>
              <a:t>no pressure should be placed on educators to carry out live teaching through video streams or otherwise. Online teaching may be done in real–time but also not in live, real-time sessions.</a:t>
            </a:r>
          </a:p>
          <a:p>
            <a:pPr algn="just"/>
            <a:endParaRPr lang="en-GB" sz="2400" dirty="0">
              <a:latin typeface="Calibri" panose="020F0502020204030204" pitchFamily="34" charset="0"/>
              <a:cs typeface="Calibri" panose="020F0502020204030204" pitchFamily="34" charset="0"/>
            </a:endParaRPr>
          </a:p>
          <a:p>
            <a:pPr algn="just"/>
            <a:r>
              <a:rPr lang="en-GB" sz="2400" dirty="0">
                <a:latin typeface="Calibri" panose="020F0502020204030204" pitchFamily="34" charset="0"/>
                <a:cs typeface="Calibri" panose="020F0502020204030204" pitchFamily="34" charset="0"/>
              </a:rPr>
              <a:t>Any direct real time interaction with students shall be carried out during existing timetabled slots allocated to respective subjects in Secondary Schools and to the respective school day in Primary. </a:t>
            </a:r>
          </a:p>
          <a:p>
            <a:pPr algn="just"/>
            <a:r>
              <a:rPr lang="en-GB" sz="2400" dirty="0">
                <a:solidFill>
                  <a:schemeClr val="accent2"/>
                </a:solidFill>
                <a:latin typeface="Calibri" panose="020F0502020204030204" pitchFamily="34" charset="0"/>
                <a:cs typeface="Calibri" panose="020F0502020204030204" pitchFamily="34" charset="0"/>
              </a:rPr>
              <a:t>This cannot extend beyond the respective school hours or school days. </a:t>
            </a:r>
          </a:p>
          <a:p>
            <a:pPr algn="just"/>
            <a:endParaRPr lang="en-GB" sz="2400" dirty="0">
              <a:latin typeface="Calibri" panose="020F0502020204030204" pitchFamily="34" charset="0"/>
              <a:cs typeface="Calibri" panose="020F0502020204030204" pitchFamily="34" charset="0"/>
            </a:endParaRPr>
          </a:p>
          <a:p>
            <a:pPr algn="just"/>
            <a:r>
              <a:rPr lang="en-GB" sz="2400" b="1" dirty="0">
                <a:solidFill>
                  <a:schemeClr val="accent2"/>
                </a:solidFill>
                <a:latin typeface="Calibri" panose="020F0502020204030204" pitchFamily="34" charset="0"/>
                <a:cs typeface="Calibri" panose="020F0502020204030204" pitchFamily="34" charset="0"/>
              </a:rPr>
              <a:t>4. </a:t>
            </a:r>
            <a:r>
              <a:rPr lang="en-GB" sz="2400" dirty="0">
                <a:solidFill>
                  <a:schemeClr val="accent2"/>
                </a:solidFill>
                <a:latin typeface="Calibri" panose="020F0502020204030204" pitchFamily="34" charset="0"/>
                <a:cs typeface="Calibri" panose="020F0502020204030204" pitchFamily="34" charset="0"/>
              </a:rPr>
              <a:t>Educators have the right to disconnect</a:t>
            </a:r>
            <a:r>
              <a:rPr lang="en-GB" sz="2400" dirty="0">
                <a:latin typeface="Calibri" panose="020F0502020204030204" pitchFamily="34" charset="0"/>
                <a:cs typeface="Calibri" panose="020F0502020204030204" pitchFamily="34" charset="0"/>
              </a:rPr>
              <a:t> from online platforms and from work. There shall not be any communication from management or the general public expecting it to be addressed during weekends, holiday periods or in short timeframes like overnight. Online teaching shall stop during weekends and holiday periods. </a:t>
            </a:r>
          </a:p>
          <a:p>
            <a:endParaRPr lang="en-GB"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8033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2710" y="1643180"/>
            <a:ext cx="10448925" cy="3854068"/>
          </a:xfrm>
          <a:prstGeom prst="rect">
            <a:avLst/>
          </a:prstGeom>
        </p:spPr>
        <p:txBody>
          <a:bodyPr wrap="square">
            <a:spAutoFit/>
          </a:bodyPr>
          <a:lstStyle/>
          <a:p>
            <a:pPr>
              <a:lnSpc>
                <a:spcPct val="107000"/>
              </a:lnSpc>
              <a:spcAft>
                <a:spcPts val="800"/>
              </a:spcAft>
            </a:pPr>
            <a:r>
              <a:rPr lang="en-GB" sz="2400"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5. </a:t>
            </a:r>
            <a:r>
              <a:rPr lang="en-GB" sz="2400" dirty="0">
                <a:latin typeface="Calibri" panose="020F0502020204030204" pitchFamily="34" charset="0"/>
                <a:ea typeface="Calibri" panose="020F0502020204030204" pitchFamily="34" charset="0"/>
                <a:cs typeface="Times New Roman" panose="02020603050405020304" pitchFamily="18" charset="0"/>
              </a:rPr>
              <a:t>During the third term, educators are to cover the most important aspects of the respective syllabi and which render themselves best to online methods of teaching and learning. </a:t>
            </a: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Due to the present situation, it is clear that it is not possible to assume that the full syllabi for all year groups can be covered.  </a:t>
            </a:r>
          </a:p>
          <a:p>
            <a:pPr>
              <a:lnSpc>
                <a:spcPct val="107000"/>
              </a:lnSpc>
              <a:spcAft>
                <a:spcPts val="800"/>
              </a:spcAft>
            </a:pP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The working group will therefore be exploring and analysing the impact of the present situation on the respective syllabi and examinations. </a:t>
            </a: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The working group will discuss mitigating measures to address this for next scholastic year and subsequent scholastic years if necessary. </a:t>
            </a:r>
            <a:endParaRPr lang="en-GB" sz="24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1413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250" y="1408063"/>
            <a:ext cx="10315575" cy="2308324"/>
          </a:xfrm>
          <a:prstGeom prst="rect">
            <a:avLst/>
          </a:prstGeom>
        </p:spPr>
        <p:txBody>
          <a:bodyPr wrap="square">
            <a:spAutoFit/>
          </a:bodyPr>
          <a:lstStyle/>
          <a:p>
            <a:r>
              <a:rPr lang="en-GB" sz="2400"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6. </a:t>
            </a:r>
            <a:r>
              <a:rPr lang="en-GB" sz="2400" dirty="0">
                <a:latin typeface="Calibri" panose="020F0502020204030204" pitchFamily="34" charset="0"/>
                <a:ea typeface="Calibri" panose="020F0502020204030204" pitchFamily="34" charset="0"/>
                <a:cs typeface="Times New Roman" panose="02020603050405020304" pitchFamily="18" charset="0"/>
              </a:rPr>
              <a:t>In this respect, due to the impact of the present situation on the whole educational system, </a:t>
            </a: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the annual planned implementation schedule of learning outcomes programmes, including the new SEC model will not continue during the next scholastic year and will be postponed to the following year.  </a:t>
            </a:r>
            <a:r>
              <a:rPr lang="en-GB" sz="2400" dirty="0">
                <a:latin typeface="Calibri" panose="020F0502020204030204" pitchFamily="34" charset="0"/>
                <a:ea typeface="Calibri" panose="020F0502020204030204" pitchFamily="34" charset="0"/>
                <a:cs typeface="Times New Roman" panose="02020603050405020304" pitchFamily="18" charset="0"/>
              </a:rPr>
              <a:t>This means that teachers in Year 1, Year 5 and Year 9 will continue to implement the present syllabi during scholastic year 2020-2021. </a:t>
            </a:r>
            <a:endParaRPr lang="en-GB" sz="2400" dirty="0"/>
          </a:p>
        </p:txBody>
      </p:sp>
      <p:sp>
        <p:nvSpPr>
          <p:cNvPr id="3" name="Rectangle 2"/>
          <p:cNvSpPr/>
          <p:nvPr/>
        </p:nvSpPr>
        <p:spPr>
          <a:xfrm>
            <a:off x="857250" y="4485557"/>
            <a:ext cx="10153650" cy="1277850"/>
          </a:xfrm>
          <a:prstGeom prst="rect">
            <a:avLst/>
          </a:prstGeom>
        </p:spPr>
        <p:txBody>
          <a:bodyPr wrap="square">
            <a:spAutoFit/>
          </a:bodyPr>
          <a:lstStyle/>
          <a:p>
            <a:pP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400"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7. </a:t>
            </a:r>
            <a:r>
              <a:rPr lang="en-GB" sz="2400" dirty="0">
                <a:latin typeface="Calibri" panose="020F0502020204030204" pitchFamily="34" charset="0"/>
                <a:ea typeface="Calibri" panose="020F0502020204030204" pitchFamily="34" charset="0"/>
                <a:cs typeface="Times New Roman" panose="02020603050405020304" pitchFamily="18" charset="0"/>
              </a:rPr>
              <a:t>Educators will strive to provide </a:t>
            </a: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realistic and timely feedback </a:t>
            </a:r>
            <a:r>
              <a:rPr lang="en-GB" sz="2400" dirty="0">
                <a:latin typeface="Calibri" panose="020F0502020204030204" pitchFamily="34" charset="0"/>
                <a:ea typeface="Calibri" panose="020F0502020204030204" pitchFamily="34" charset="0"/>
                <a:cs typeface="Times New Roman" panose="02020603050405020304" pitchFamily="18" charset="0"/>
              </a:rPr>
              <a:t>to keep students motivated and to scaffold the learning process.  The general public is invited to retain realistic expectations on the type and extent of feedback provided.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0612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8674" y="302460"/>
            <a:ext cx="10391775" cy="6350585"/>
          </a:xfrm>
          <a:prstGeom prst="rect">
            <a:avLst/>
          </a:prstGeom>
        </p:spPr>
        <p:txBody>
          <a:bodyPr wrap="square">
            <a:spAutoFit/>
          </a:bodyPr>
          <a:lstStyle/>
          <a:p>
            <a:pPr>
              <a:lnSpc>
                <a:spcPct val="107000"/>
              </a:lnSpc>
              <a:spcAft>
                <a:spcPts val="800"/>
              </a:spcAft>
            </a:pP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8. All individuals, minors and professionals, have the right to feel and be safe also online.  A ZERO tolerance approach will be adopted</a:t>
            </a:r>
            <a:r>
              <a:rPr lang="en-GB" sz="2400" dirty="0">
                <a:latin typeface="Calibri" panose="020F0502020204030204" pitchFamily="34" charset="0"/>
                <a:ea typeface="Calibri" panose="020F0502020204030204" pitchFamily="34" charset="0"/>
                <a:cs typeface="Times New Roman" panose="02020603050405020304" pitchFamily="18" charset="0"/>
              </a:rPr>
              <a:t> in assertively addressing any verified reports of inappropriate or abusive behaviour.  All applicable legislations on abusive behaviour generally and the protection of minors apply and will be enforced accordingly. </a:t>
            </a:r>
          </a:p>
          <a:p>
            <a:pPr>
              <a:lnSpc>
                <a:spcPct val="107000"/>
              </a:lnSpc>
              <a:spcAft>
                <a:spcPts val="800"/>
              </a:spcAft>
            </a:pP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Parents/guardians who may still be experiencing difficulty to access the official </a:t>
            </a:r>
            <a:r>
              <a:rPr lang="en-GB" sz="2400" dirty="0" err="1">
                <a:latin typeface="Calibri" panose="020F0502020204030204" pitchFamily="34" charset="0"/>
                <a:ea typeface="Calibri" panose="020F0502020204030204" pitchFamily="34" charset="0"/>
                <a:cs typeface="Times New Roman" panose="02020603050405020304" pitchFamily="18" charset="0"/>
              </a:rPr>
              <a:t>ilearn</a:t>
            </a:r>
            <a:r>
              <a:rPr lang="en-GB" sz="2400" dirty="0">
                <a:latin typeface="Calibri" panose="020F0502020204030204" pitchFamily="34" charset="0"/>
                <a:ea typeface="Calibri" panose="020F0502020204030204" pitchFamily="34" charset="0"/>
                <a:cs typeface="Times New Roman" panose="02020603050405020304" pitchFamily="18" charset="0"/>
              </a:rPr>
              <a:t> platform, may wish to contact their respective schools. </a:t>
            </a:r>
          </a:p>
          <a:p>
            <a:pPr algn="ctr">
              <a:lnSpc>
                <a:spcPct val="107000"/>
              </a:lnSpc>
              <a:spcAft>
                <a:spcPts val="800"/>
              </a:spcAft>
            </a:pP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Educational resources are also available at</a:t>
            </a:r>
          </a:p>
          <a:p>
            <a:pPr algn="ct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hlinkClick r:id="rId2"/>
              </a:rPr>
              <a:t>www.curriculum.gov.mt</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and </a:t>
            </a:r>
          </a:p>
          <a:p>
            <a:pPr algn="ct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hlinkClick r:id="rId3"/>
              </a:rPr>
              <a:t>www.teleskola.mt</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Any queries can be addressed to the </a:t>
            </a: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Education Helpline </a:t>
            </a:r>
            <a:r>
              <a:rPr lang="en-GB" sz="2400" dirty="0">
                <a:latin typeface="Calibri" panose="020F0502020204030204" pitchFamily="34" charset="0"/>
                <a:ea typeface="Calibri" panose="020F0502020204030204" pitchFamily="34" charset="0"/>
                <a:cs typeface="Times New Roman" panose="02020603050405020304" pitchFamily="18" charset="0"/>
              </a:rPr>
              <a:t>on </a:t>
            </a:r>
            <a:r>
              <a:rPr lang="en-GB" sz="24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2589 1000.</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81561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b="1" dirty="0"/>
              <a:t>THANK You</a:t>
            </a: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6046892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311</TotalTime>
  <Words>712</Words>
  <Application>Microsoft Macintosh PowerPoint</Application>
  <PresentationFormat>Widescreen</PresentationFormat>
  <Paragraphs>38</Paragraphs>
  <Slides>9</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Times New Roman</vt:lpstr>
      <vt:lpstr>Vapor Trail</vt:lpstr>
      <vt:lpstr>       Online Teaching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Teaching</dc:title>
  <dc:creator>Schools_home</dc:creator>
  <cp:lastModifiedBy>Amanda Debattista</cp:lastModifiedBy>
  <cp:revision>24</cp:revision>
  <dcterms:created xsi:type="dcterms:W3CDTF">2020-04-21T13:44:42Z</dcterms:created>
  <dcterms:modified xsi:type="dcterms:W3CDTF">2020-04-24T09:31:50Z</dcterms:modified>
</cp:coreProperties>
</file>